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62" r:id="rId5"/>
    <p:sldId id="261" r:id="rId6"/>
    <p:sldId id="260" r:id="rId7"/>
    <p:sldId id="268" r:id="rId8"/>
    <p:sldId id="267" r:id="rId9"/>
    <p:sldId id="266" r:id="rId10"/>
    <p:sldId id="265" r:id="rId11"/>
    <p:sldId id="271" r:id="rId12"/>
    <p:sldId id="264" r:id="rId13"/>
    <p:sldId id="272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30" autoAdjust="0"/>
    <p:restoredTop sz="94580" autoAdjust="0"/>
  </p:normalViewPr>
  <p:slideViewPr>
    <p:cSldViewPr>
      <p:cViewPr varScale="1">
        <p:scale>
          <a:sx n="98" d="100"/>
          <a:sy n="98" d="100"/>
        </p:scale>
        <p:origin x="-35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672D31-859B-4D1B-B159-F1EEA7F43DA5}" type="datetimeFigureOut">
              <a:rPr lang="ru-RU" smtClean="0"/>
              <a:pPr/>
              <a:t>23.10.2015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B215FB-CADA-4BC2-8385-E8D2D749B28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215FB-CADA-4BC2-8385-E8D2D749B286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215FB-CADA-4BC2-8385-E8D2D749B286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215FB-CADA-4BC2-8385-E8D2D749B286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215FB-CADA-4BC2-8385-E8D2D749B286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215FB-CADA-4BC2-8385-E8D2D749B286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215FB-CADA-4BC2-8385-E8D2D749B286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215FB-CADA-4BC2-8385-E8D2D749B286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215FB-CADA-4BC2-8385-E8D2D749B286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215FB-CADA-4BC2-8385-E8D2D749B286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215FB-CADA-4BC2-8385-E8D2D749B286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215FB-CADA-4BC2-8385-E8D2D749B286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215FB-CADA-4BC2-8385-E8D2D749B286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215FB-CADA-4BC2-8385-E8D2D749B286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7E990-CED0-4D74-9C8C-BBDEE0C0059F}" type="datetimeFigureOut">
              <a:rPr lang="ru-RU" smtClean="0"/>
              <a:pPr/>
              <a:t>23.10.2015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F2320-327C-4916-AAF4-FA96F51F40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330405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7E990-CED0-4D74-9C8C-BBDEE0C0059F}" type="datetimeFigureOut">
              <a:rPr lang="ru-RU" smtClean="0"/>
              <a:pPr/>
              <a:t>23.10.2015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F2320-327C-4916-AAF4-FA96F51F40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904460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7E990-CED0-4D74-9C8C-BBDEE0C0059F}" type="datetimeFigureOut">
              <a:rPr lang="ru-RU" smtClean="0"/>
              <a:pPr/>
              <a:t>23.10.2015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F2320-327C-4916-AAF4-FA96F51F40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218989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7E990-CED0-4D74-9C8C-BBDEE0C0059F}" type="datetimeFigureOut">
              <a:rPr lang="ru-RU" smtClean="0"/>
              <a:pPr/>
              <a:t>23.10.2015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F2320-327C-4916-AAF4-FA96F51F40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097759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7E990-CED0-4D74-9C8C-BBDEE0C0059F}" type="datetimeFigureOut">
              <a:rPr lang="ru-RU" smtClean="0"/>
              <a:pPr/>
              <a:t>23.10.2015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F2320-327C-4916-AAF4-FA96F51F40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90611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7E990-CED0-4D74-9C8C-BBDEE0C0059F}" type="datetimeFigureOut">
              <a:rPr lang="ru-RU" smtClean="0"/>
              <a:pPr/>
              <a:t>23.10.2015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F2320-327C-4916-AAF4-FA96F51F40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232741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7E990-CED0-4D74-9C8C-BBDEE0C0059F}" type="datetimeFigureOut">
              <a:rPr lang="ru-RU" smtClean="0"/>
              <a:pPr/>
              <a:t>23.10.2015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F2320-327C-4916-AAF4-FA96F51F40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035986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7E990-CED0-4D74-9C8C-BBDEE0C0059F}" type="datetimeFigureOut">
              <a:rPr lang="ru-RU" smtClean="0"/>
              <a:pPr/>
              <a:t>23.10.2015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F2320-327C-4916-AAF4-FA96F51F40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885218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7E990-CED0-4D74-9C8C-BBDEE0C0059F}" type="datetimeFigureOut">
              <a:rPr lang="ru-RU" smtClean="0"/>
              <a:pPr/>
              <a:t>23.10.2015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F2320-327C-4916-AAF4-FA96F51F40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392898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7E990-CED0-4D74-9C8C-BBDEE0C0059F}" type="datetimeFigureOut">
              <a:rPr lang="ru-RU" smtClean="0"/>
              <a:pPr/>
              <a:t>23.10.2015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F2320-327C-4916-AAF4-FA96F51F40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046438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7E990-CED0-4D74-9C8C-BBDEE0C0059F}" type="datetimeFigureOut">
              <a:rPr lang="ru-RU" smtClean="0"/>
              <a:pPr/>
              <a:t>23.10.2015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F2320-327C-4916-AAF4-FA96F51F40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67519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A7E990-CED0-4D74-9C8C-BBDEE0C0059F}" type="datetimeFigureOut">
              <a:rPr lang="ru-RU" smtClean="0"/>
              <a:pPr/>
              <a:t>23.10.2015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F2320-327C-4916-AAF4-FA96F51F40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43337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.jpe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jpeg"/><Relationship Id="rId3" Type="http://schemas.openxmlformats.org/officeDocument/2006/relationships/image" Target="../media/image2.jpe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.jpe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jpeg"/><Relationship Id="rId9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2.jpe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2.jpeg"/><Relationship Id="rId7" Type="http://schemas.openxmlformats.org/officeDocument/2006/relationships/image" Target="http://cs618728.vk.me/v618728117/1ca9c/LpCZyBN4IBY.jpg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11" Type="http://schemas.openxmlformats.org/officeDocument/2006/relationships/image" Target="../media/image46.jpeg"/><Relationship Id="rId5" Type="http://schemas.openxmlformats.org/officeDocument/2006/relationships/image" Target="../media/image41.jpeg"/><Relationship Id="rId10" Type="http://schemas.openxmlformats.org/officeDocument/2006/relationships/image" Target="../media/image45.jpeg"/><Relationship Id="rId4" Type="http://schemas.openxmlformats.org/officeDocument/2006/relationships/image" Target="../media/image40.jpeg"/><Relationship Id="rId9" Type="http://schemas.openxmlformats.org/officeDocument/2006/relationships/image" Target="../media/image4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Скачать рамку для презентации примеры заявлений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CC"/>
          </a:solidFill>
        </p:spPr>
      </p:pic>
      <p:sp>
        <p:nvSpPr>
          <p:cNvPr id="4" name="Прямоугольник 3"/>
          <p:cNvSpPr/>
          <p:nvPr/>
        </p:nvSpPr>
        <p:spPr>
          <a:xfrm>
            <a:off x="1703899" y="2204864"/>
            <a:ext cx="5904656" cy="1754326"/>
          </a:xfrm>
          <a:prstGeom prst="rect">
            <a:avLst/>
          </a:prstGeom>
          <a:solidFill>
            <a:srgbClr val="FFFFCC"/>
          </a:solidFill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5400" b="1" dirty="0" smtClean="0">
                <a:solidFill>
                  <a:srgbClr val="C00000"/>
                </a:solidFill>
                <a:effectLst/>
                <a:latin typeface="Monotype Corsiva" panose="03010101010201010101" pitchFamily="66" charset="0"/>
                <a:ea typeface="Times New Roman"/>
              </a:rPr>
              <a:t>«Бутылочные метаморфозы»</a:t>
            </a:r>
            <a:endParaRPr lang="ru-RU" sz="5400" dirty="0">
              <a:solidFill>
                <a:srgbClr val="C00000"/>
              </a:solidFill>
              <a:effectLst/>
              <a:latin typeface="Monotype Corsiva" panose="03010101010201010101" pitchFamily="66" charset="0"/>
              <a:ea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34655" y="4077071"/>
            <a:ext cx="4823756" cy="1200329"/>
          </a:xfrm>
          <a:prstGeom prst="rect">
            <a:avLst/>
          </a:prstGeom>
          <a:solidFill>
            <a:srgbClr val="FFFFCC"/>
          </a:solidFill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Monotype Corsiva" panose="03010101010201010101" pitchFamily="66" charset="0"/>
                <a:ea typeface="Times New Roman"/>
              </a:rPr>
              <a:t>Выполнила  ученица 8А класса</a:t>
            </a:r>
          </a:p>
          <a:p>
            <a:pPr algn="ctr">
              <a:spcAft>
                <a:spcPts val="0"/>
              </a:spcAft>
            </a:pP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  <a:latin typeface="Monotype Corsiva" panose="03010101010201010101" pitchFamily="66" charset="0"/>
                <a:ea typeface="Times New Roman"/>
              </a:rPr>
              <a:t>Ячина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Monotype Corsiva" panose="03010101010201010101" pitchFamily="66" charset="0"/>
                <a:ea typeface="Times New Roman"/>
              </a:rPr>
              <a:t>  Елена</a:t>
            </a:r>
          </a:p>
          <a:p>
            <a:pPr algn="ctr">
              <a:spcAft>
                <a:spcPts val="0"/>
              </a:spcAft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Monotype Corsiva" panose="03010101010201010101" pitchFamily="66" charset="0"/>
                <a:ea typeface="Times New Roman"/>
              </a:rPr>
              <a:t>Руководитель проекта : Францева С.М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Monotype Corsiva" panose="03010101010201010101" pitchFamily="66" charset="0"/>
                <a:ea typeface="Times New Roman"/>
              </a:rPr>
              <a:t>.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effectLst/>
              <a:latin typeface="Monotype Corsiva" panose="03010101010201010101" pitchFamily="66" charset="0"/>
              <a:ea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58016" y="836712"/>
            <a:ext cx="21964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Monotype Corsiva" panose="03010101010201010101" pitchFamily="66" charset="0"/>
                <a:ea typeface="Times New Roman"/>
              </a:rPr>
              <a:t>МБОУ СОШ №6</a:t>
            </a:r>
            <a:endParaRPr lang="ru-RU" sz="2400" dirty="0">
              <a:solidFill>
                <a:schemeClr val="accent2">
                  <a:lumMod val="50000"/>
                </a:schemeClr>
              </a:solidFill>
              <a:effectLst/>
              <a:latin typeface="Monotype Corsiva" panose="03010101010201010101" pitchFamily="66" charset="0"/>
              <a:ea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4004" y="5812538"/>
            <a:ext cx="20345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  <a:latin typeface="Monotype Corsiva" panose="03010101010201010101" pitchFamily="66" charset="0"/>
                <a:ea typeface="Times New Roman"/>
              </a:rPr>
              <a:t>г.Лениногорск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Monotype Corsiva" panose="03010101010201010101" pitchFamily="66" charset="0"/>
                <a:ea typeface="Times New Roman"/>
              </a:rPr>
              <a:t> 2015г. </a:t>
            </a:r>
            <a:endParaRPr lang="ru-RU" sz="1050" dirty="0">
              <a:solidFill>
                <a:schemeClr val="accent2">
                  <a:lumMod val="50000"/>
                </a:schemeClr>
              </a:solidFill>
              <a:latin typeface="Monotype Corsiva" panose="03010101010201010101" pitchFamily="66" charset="0"/>
              <a:ea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18685" y="1700808"/>
            <a:ext cx="14750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Monotype Corsiva" panose="03010101010201010101" pitchFamily="66" charset="0"/>
                <a:ea typeface="Times New Roman"/>
              </a:rPr>
              <a:t>Проект </a:t>
            </a:r>
            <a:endParaRPr lang="ru-RU" sz="3200" dirty="0">
              <a:solidFill>
                <a:schemeClr val="accent2">
                  <a:lumMod val="50000"/>
                </a:schemeClr>
              </a:solidFill>
              <a:effectLst/>
              <a:latin typeface="Monotype Corsiva" panose="03010101010201010101" pitchFamily="66" charset="0"/>
              <a:ea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3594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 descr="Исторический фон для презентации Бесплатные фоны для презентаций PowerPoin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712968" cy="63367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22004" y="647110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kern="0" cap="small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ГОТОВЫЕ РАБОТЫ</a:t>
            </a:r>
            <a:endParaRPr lang="ru-RU" dirty="0"/>
          </a:p>
        </p:txBody>
      </p:sp>
      <p:pic>
        <p:nvPicPr>
          <p:cNvPr id="1026" name="Picture 2" descr="PC01119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0827" y="1466916"/>
            <a:ext cx="2344869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6853" y="1466916"/>
            <a:ext cx="2102718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08004" y="3429000"/>
            <a:ext cx="2248277" cy="2852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584" y="3789040"/>
            <a:ext cx="2088232" cy="2619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149341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960" y="188640"/>
            <a:ext cx="8718550" cy="633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435" y="16772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ЭКОНОМИЧЕСКОЕ ОБОСНОВАНИЕ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254933554"/>
              </p:ext>
            </p:extLst>
          </p:nvPr>
        </p:nvGraphicFramePr>
        <p:xfrm>
          <a:off x="619516" y="1124744"/>
          <a:ext cx="8005438" cy="51099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60757"/>
                <a:gridCol w="3444892"/>
                <a:gridCol w="1186797"/>
                <a:gridCol w="1418632"/>
                <a:gridCol w="1394360"/>
              </a:tblGrid>
              <a:tr h="620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476375" algn="l"/>
                        </a:tabLst>
                      </a:pPr>
                      <a:r>
                        <a:rPr lang="ru-RU" sz="1600" b="1" dirty="0">
                          <a:effectLst/>
                        </a:rPr>
                        <a:t>№</a:t>
                      </a:r>
                    </a:p>
                    <a:p>
                      <a:pPr>
                        <a:spcAft>
                          <a:spcPts val="0"/>
                        </a:spcAft>
                        <a:tabLst>
                          <a:tab pos="1476375" algn="l"/>
                        </a:tabLst>
                      </a:pPr>
                      <a:r>
                        <a:rPr lang="ru-RU" sz="1600" b="1" dirty="0">
                          <a:effectLst/>
                        </a:rPr>
                        <a:t>п/п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476375" algn="l"/>
                        </a:tabLst>
                      </a:pPr>
                      <a:r>
                        <a:rPr lang="ru-RU" sz="1600" b="1" dirty="0">
                          <a:effectLst/>
                        </a:rPr>
                        <a:t>Материалы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476375" algn="l"/>
                        </a:tabLst>
                      </a:pPr>
                      <a:r>
                        <a:rPr lang="ru-RU" sz="1600" b="1">
                          <a:effectLst/>
                        </a:rPr>
                        <a:t>Цена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476375" algn="l"/>
                        </a:tabLst>
                      </a:pPr>
                      <a:r>
                        <a:rPr lang="ru-RU" sz="1600" b="1">
                          <a:effectLst/>
                        </a:rPr>
                        <a:t>Количество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476375" algn="l"/>
                        </a:tabLst>
                      </a:pPr>
                      <a:r>
                        <a:rPr lang="ru-RU" sz="1600" b="1">
                          <a:effectLst/>
                        </a:rPr>
                        <a:t>Стоимость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625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476375" algn="l"/>
                        </a:tabLst>
                      </a:pPr>
                      <a:r>
                        <a:rPr lang="ru-RU" sz="1600" b="1">
                          <a:effectLst/>
                        </a:rPr>
                        <a:t>1.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476375" algn="l"/>
                        </a:tabLst>
                      </a:pPr>
                      <a:r>
                        <a:rPr lang="ru-RU" sz="1600" b="1" dirty="0">
                          <a:effectLst/>
                        </a:rPr>
                        <a:t> Туалетная бумага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476375" algn="l"/>
                        </a:tabLst>
                      </a:pPr>
                      <a:r>
                        <a:rPr lang="ru-RU" sz="1600" b="1">
                          <a:effectLst/>
                        </a:rPr>
                        <a:t>8 руб./шт.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476375" algn="l"/>
                        </a:tabLst>
                      </a:pPr>
                      <a:r>
                        <a:rPr lang="ru-RU" sz="1600" b="1">
                          <a:effectLst/>
                        </a:rPr>
                        <a:t>1 шт.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476375" algn="l"/>
                        </a:tabLst>
                      </a:pPr>
                      <a:r>
                        <a:rPr lang="ru-RU" sz="1600" b="1">
                          <a:effectLst/>
                        </a:rPr>
                        <a:t>8 руб.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20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476375" algn="l"/>
                        </a:tabLst>
                      </a:pPr>
                      <a:r>
                        <a:rPr lang="ru-RU" sz="1600" b="1">
                          <a:effectLst/>
                        </a:rPr>
                        <a:t>2. 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476375" algn="l"/>
                        </a:tabLst>
                      </a:pPr>
                      <a:r>
                        <a:rPr lang="ru-RU" sz="1600" b="1" dirty="0">
                          <a:effectLst/>
                        </a:rPr>
                        <a:t>Клей  ПВА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  <a:tabLst>
                          <a:tab pos="1476375" algn="l"/>
                        </a:tabLst>
                      </a:pPr>
                      <a:r>
                        <a:rPr lang="ru-RU" sz="1600" b="1" dirty="0">
                          <a:effectLst/>
                        </a:rPr>
                        <a:t>10 руб./шт.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476375" algn="l"/>
                        </a:tabLst>
                      </a:pPr>
                      <a:r>
                        <a:rPr lang="ru-RU" sz="1600" b="1">
                          <a:effectLst/>
                        </a:rPr>
                        <a:t>4шт.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476375" algn="l"/>
                        </a:tabLst>
                      </a:pPr>
                      <a:r>
                        <a:rPr lang="ru-RU" sz="1600" b="1">
                          <a:effectLst/>
                        </a:rPr>
                        <a:t>40 руб.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625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476375" algn="l"/>
                        </a:tabLst>
                      </a:pPr>
                      <a:r>
                        <a:rPr lang="ru-RU" sz="1600" b="1">
                          <a:effectLst/>
                        </a:rPr>
                        <a:t>3.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476375" algn="l"/>
                        </a:tabLst>
                      </a:pPr>
                      <a:r>
                        <a:rPr lang="ru-RU" sz="1600" b="1">
                          <a:effectLst/>
                        </a:rPr>
                        <a:t>Клей «Момент-гель»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476375" algn="l"/>
                        </a:tabLst>
                      </a:pPr>
                      <a:r>
                        <a:rPr lang="ru-RU" sz="1600" b="1" dirty="0">
                          <a:effectLst/>
                        </a:rPr>
                        <a:t>45руб./</a:t>
                      </a:r>
                      <a:r>
                        <a:rPr lang="ru-RU" sz="1600" b="1" dirty="0" err="1">
                          <a:effectLst/>
                        </a:rPr>
                        <a:t>шт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476375" algn="l"/>
                        </a:tabLst>
                      </a:pPr>
                      <a:r>
                        <a:rPr lang="ru-RU" sz="1600" b="1">
                          <a:effectLst/>
                        </a:rPr>
                        <a:t>1/10 шт.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476375" algn="l"/>
                        </a:tabLst>
                      </a:pPr>
                      <a:r>
                        <a:rPr lang="ru-RU" sz="1600" b="1">
                          <a:effectLst/>
                        </a:rPr>
                        <a:t>4,5 руб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20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476375" algn="l"/>
                        </a:tabLst>
                      </a:pPr>
                      <a:r>
                        <a:rPr lang="ru-RU" sz="1600" b="1">
                          <a:effectLst/>
                        </a:rPr>
                        <a:t>4.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476375" algn="l"/>
                        </a:tabLst>
                      </a:pPr>
                      <a:r>
                        <a:rPr lang="ru-RU" sz="1600" b="1">
                          <a:effectLst/>
                        </a:rPr>
                        <a:t>Белая акриловая краска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476375" algn="l"/>
                        </a:tabLst>
                      </a:pPr>
                      <a:r>
                        <a:rPr lang="ru-RU" sz="1600" b="1" dirty="0">
                          <a:effectLst/>
                        </a:rPr>
                        <a:t>90 руб./</a:t>
                      </a:r>
                      <a:r>
                        <a:rPr lang="ru-RU" sz="1600" b="1" dirty="0" err="1">
                          <a:effectLst/>
                        </a:rPr>
                        <a:t>шт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476375" algn="l"/>
                        </a:tabLst>
                      </a:pPr>
                      <a:r>
                        <a:rPr lang="ru-RU" sz="1600" b="1">
                          <a:effectLst/>
                        </a:rPr>
                        <a:t>1/3 шт.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476375" algn="l"/>
                        </a:tabLst>
                      </a:pPr>
                      <a:r>
                        <a:rPr lang="ru-RU" sz="1600" b="1">
                          <a:effectLst/>
                        </a:rPr>
                        <a:t>30 руб.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20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476375" algn="l"/>
                        </a:tabLst>
                      </a:pPr>
                      <a:r>
                        <a:rPr lang="ru-RU" sz="1600" b="1">
                          <a:effectLst/>
                        </a:rPr>
                        <a:t>5.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476375" algn="l"/>
                        </a:tabLst>
                      </a:pPr>
                      <a:r>
                        <a:rPr lang="ru-RU" sz="1600" b="1">
                          <a:effectLst/>
                        </a:rPr>
                        <a:t>Акриловые краски 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476375" algn="l"/>
                        </a:tabLst>
                      </a:pPr>
                      <a:r>
                        <a:rPr lang="ru-RU" sz="1600" b="1" dirty="0">
                          <a:effectLst/>
                        </a:rPr>
                        <a:t>150 руб./</a:t>
                      </a:r>
                      <a:r>
                        <a:rPr lang="ru-RU" sz="1600" b="1" dirty="0" err="1">
                          <a:effectLst/>
                        </a:rPr>
                        <a:t>уп</a:t>
                      </a:r>
                      <a:r>
                        <a:rPr lang="ru-RU" sz="1600" b="1" dirty="0">
                          <a:effectLst/>
                        </a:rPr>
                        <a:t>.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476375" algn="l"/>
                        </a:tabLst>
                      </a:pPr>
                      <a:r>
                        <a:rPr lang="ru-RU" sz="1600" b="1" dirty="0">
                          <a:effectLst/>
                        </a:rPr>
                        <a:t>1/5 упаковки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476375" algn="l"/>
                        </a:tabLst>
                      </a:pPr>
                      <a:r>
                        <a:rPr lang="ru-RU" sz="1600" b="1">
                          <a:effectLst/>
                        </a:rPr>
                        <a:t>30 руб.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20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476375" algn="l"/>
                        </a:tabLst>
                      </a:pPr>
                      <a:r>
                        <a:rPr lang="ru-RU" sz="1600" b="1">
                          <a:effectLst/>
                        </a:rPr>
                        <a:t>6.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476375" algn="l"/>
                        </a:tabLst>
                      </a:pPr>
                      <a:r>
                        <a:rPr lang="ru-RU" sz="1600" b="1">
                          <a:effectLst/>
                        </a:rPr>
                        <a:t>Акриловый лак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476375" algn="l"/>
                        </a:tabLst>
                      </a:pPr>
                      <a:r>
                        <a:rPr lang="ru-RU" sz="1600" b="1">
                          <a:effectLst/>
                        </a:rPr>
                        <a:t>145 руб/шт.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476375" algn="l"/>
                        </a:tabLst>
                      </a:pPr>
                      <a:r>
                        <a:rPr lang="ru-RU" sz="1600" b="1" dirty="0">
                          <a:effectLst/>
                        </a:rPr>
                        <a:t>1/5 </a:t>
                      </a:r>
                      <a:r>
                        <a:rPr lang="ru-RU" sz="1600" b="1" dirty="0" err="1">
                          <a:effectLst/>
                        </a:rPr>
                        <a:t>шт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476375" algn="l"/>
                        </a:tabLst>
                      </a:pPr>
                      <a:r>
                        <a:rPr lang="ru-RU" sz="1600" b="1">
                          <a:effectLst/>
                        </a:rPr>
                        <a:t>29 руб.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20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476375" algn="l"/>
                        </a:tabLst>
                      </a:pPr>
                      <a:r>
                        <a:rPr lang="ru-RU" sz="1600" b="1">
                          <a:effectLst/>
                        </a:rPr>
                        <a:t>7. 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476375" algn="l"/>
                        </a:tabLst>
                      </a:pPr>
                      <a:r>
                        <a:rPr lang="ru-RU" sz="1600" b="1" dirty="0">
                          <a:effectLst/>
                        </a:rPr>
                        <a:t>Чёрная краска в </a:t>
                      </a:r>
                      <a:r>
                        <a:rPr lang="ru-RU" sz="1600" b="1" dirty="0" err="1">
                          <a:effectLst/>
                        </a:rPr>
                        <a:t>балончике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476375" algn="l"/>
                        </a:tabLst>
                      </a:pPr>
                      <a:r>
                        <a:rPr lang="ru-RU" sz="1600" b="1">
                          <a:effectLst/>
                        </a:rPr>
                        <a:t>120 руб./шт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476375" algn="l"/>
                        </a:tabLst>
                      </a:pPr>
                      <a:r>
                        <a:rPr lang="ru-RU" sz="1600" b="1">
                          <a:effectLst/>
                        </a:rPr>
                        <a:t>1/6 шт.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476375" algn="l"/>
                        </a:tabLst>
                      </a:pPr>
                      <a:r>
                        <a:rPr lang="ru-RU" sz="1600" b="1" dirty="0">
                          <a:effectLst/>
                        </a:rPr>
                        <a:t>20 </a:t>
                      </a:r>
                      <a:r>
                        <a:rPr lang="ru-RU" sz="1600" b="1" dirty="0" err="1">
                          <a:effectLst/>
                        </a:rPr>
                        <a:t>руб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625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476375" algn="l"/>
                        </a:tabLst>
                      </a:pPr>
                      <a:r>
                        <a:rPr lang="ru-RU" sz="1600" b="1">
                          <a:effectLst/>
                        </a:rPr>
                        <a:t> 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476375" algn="l"/>
                        </a:tabLst>
                      </a:pPr>
                      <a:r>
                        <a:rPr lang="ru-RU" sz="1600" b="1">
                          <a:effectLst/>
                        </a:rPr>
                        <a:t>Итого: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476375" algn="l"/>
                        </a:tabLst>
                      </a:pPr>
                      <a:r>
                        <a:rPr lang="ru-RU" sz="1600" b="1">
                          <a:effectLst/>
                        </a:rPr>
                        <a:t> 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476375" algn="l"/>
                        </a:tabLst>
                      </a:pPr>
                      <a:r>
                        <a:rPr lang="ru-RU" sz="1600" b="1">
                          <a:effectLst/>
                        </a:rPr>
                        <a:t> 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476375" algn="l"/>
                        </a:tabLst>
                      </a:pPr>
                      <a:r>
                        <a:rPr lang="ru-RU" sz="1600" b="1" dirty="0">
                          <a:effectLst/>
                        </a:rPr>
                        <a:t>161,50 </a:t>
                      </a:r>
                      <a:r>
                        <a:rPr lang="ru-RU" sz="1600" b="1" dirty="0" err="1">
                          <a:effectLst/>
                        </a:rPr>
                        <a:t>руб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535113" y="210661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08161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 descr="Исторический фон для презентации Бесплатные фоны для презентаций PowerPoin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37" y="260648"/>
            <a:ext cx="8712968" cy="63367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97485" y="692696"/>
            <a:ext cx="49119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small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/>
                <a:ea typeface="+mj-ea"/>
                <a:cs typeface="+mj-cs"/>
              </a:rPr>
              <a:t>РЕКЛАМНЫЙ ПРОСПЕКТ.</a:t>
            </a:r>
            <a:endParaRPr kumimoji="0" lang="ru-RU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6146" name="Рисунок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1377358"/>
            <a:ext cx="4536503" cy="5003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5338169" y="1750546"/>
            <a:ext cx="3641261" cy="258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губите жизнь бездельем –</a:t>
            </a:r>
            <a:endParaRPr kumimoji="0" lang="ru-RU" altLang="ru-RU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Занимайтесь рукодельем!</a:t>
            </a:r>
            <a:endParaRPr kumimoji="0" lang="ru-RU" altLang="ru-RU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Вот бутылки, клей, салфетки</a:t>
            </a:r>
            <a:endParaRPr kumimoji="0" lang="ru-RU" altLang="ru-RU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У </a:t>
            </a:r>
            <a:r>
              <a:rPr kumimoji="0" lang="ru-RU" altLang="ru-RU" b="1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пейп</a:t>
            </a: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-арта нет секретов.</a:t>
            </a:r>
            <a:endParaRPr kumimoji="0" lang="ru-RU" altLang="ru-RU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Горох колотый и краски  –</a:t>
            </a:r>
            <a:endParaRPr kumimoji="0" lang="ru-RU" altLang="ru-RU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Всё готово словно в сказке!</a:t>
            </a:r>
            <a:endParaRPr kumimoji="0" lang="ru-RU" altLang="ru-RU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Приходи на мастер-класс,</a:t>
            </a:r>
            <a:endParaRPr kumimoji="0" lang="ru-RU" altLang="ru-RU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Научись всему у нас!</a:t>
            </a:r>
            <a:endParaRPr kumimoji="0" lang="ru-RU" altLang="ru-RU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5338169" y="4200183"/>
            <a:ext cx="3320955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Результат – на радость вам,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Вашим близким и друзьям.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96136" y="4938847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b="1" dirty="0"/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509120"/>
            <a:ext cx="725487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149341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 descr="Исторический фон для презентации Бесплатные фоны для презентаций PowerPoin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712968" cy="63367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796136" y="4938847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b="1" dirty="0"/>
          </a:p>
        </p:txBody>
      </p:sp>
      <p:pic>
        <p:nvPicPr>
          <p:cNvPr id="9" name="Picture 2" descr="IMG_20141210_07422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404664"/>
            <a:ext cx="7920880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149341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969830" y="764704"/>
            <a:ext cx="32043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Интернет-ресурсы</a:t>
            </a:r>
            <a:endParaRPr lang="ru-RU" altLang="ru-RU" sz="2800" dirty="0">
              <a:solidFill>
                <a:srgbClr val="C00000"/>
              </a:solidFill>
              <a:latin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18550" cy="633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915816" y="1628800"/>
            <a:ext cx="32043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Интернет-ресурсы</a:t>
            </a:r>
            <a:endParaRPr lang="ru-RU" altLang="ru-RU" sz="2800" dirty="0">
              <a:solidFill>
                <a:srgbClr val="C00000"/>
              </a:solidFill>
              <a:latin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2204864"/>
            <a:ext cx="8463731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180975" algn="l"/>
              </a:tabLst>
              <a:defRPr/>
            </a:pPr>
            <a:r>
              <a:rPr lang="en-US" sz="2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</a:rPr>
              <a:t>http://dekor-tvorenie.edusite.ru/p37aa1.html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180975" algn="l"/>
              </a:tabLst>
              <a:defRPr/>
            </a:pPr>
            <a:r>
              <a:rPr lang="en-US" sz="2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</a:rPr>
              <a:t>http://searchmasterclass.net/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180975" algn="l"/>
              </a:tabLst>
              <a:defRPr/>
            </a:pPr>
            <a:r>
              <a:rPr lang="en-US" sz="2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</a:rPr>
              <a:t>http://soft99-shop.ru/shop/kraski-sprej-kraski-aerozoli-v-ballonchikakh/soft99-body-paint-kraska-aerozol-v-ballonchike-300-ml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180975" algn="l"/>
              </a:tabLst>
              <a:defRPr/>
            </a:pPr>
            <a:r>
              <a:rPr lang="en-US" sz="2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</a:rPr>
              <a:t>http://www.liveinternet.ru/users/4086257/post218940954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180975" algn="l"/>
              </a:tabLst>
              <a:defRPr/>
            </a:pPr>
            <a:r>
              <a:rPr lang="en-US" sz="2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</a:rPr>
              <a:t>http://fb.ru/article/140363/peyp-art-peyp-art-butyilki-tehnika-peyp-art-master-klass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180975" algn="l"/>
              </a:tabLst>
              <a:defRPr/>
            </a:pPr>
            <a:r>
              <a:rPr lang="en-US" sz="2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</a:rPr>
              <a:t>http://www.dobmotok.ru/tualetnaya-bumaga-proizvodstvo-osnovi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180975" algn="l"/>
              </a:tabLst>
              <a:defRPr/>
            </a:pPr>
            <a:r>
              <a:rPr lang="en-US" sz="2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</a:rPr>
              <a:t>http://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</a:rPr>
              <a:t>world-eco.org/publ/remont/ehkologichnye_akrilovye_kraski/2-1-0-25</a:t>
            </a:r>
            <a:endParaRPr lang="en-US" sz="20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ea typeface="Times New Roman" pitchFamily="18" charset="0"/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395536" y="259468"/>
            <a:ext cx="8496944" cy="186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76375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Литература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476375" algn="l"/>
              </a:tabLst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Сорокина Т.А. Техника </a:t>
            </a:r>
            <a:r>
              <a:rPr kumimoji="0" lang="ru-RU" sz="2000" b="1" i="1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пейп-арт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-  М.: АСТ-ПРЕСС КНИГА, 2014г.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476375" algn="l"/>
              </a:tabLst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Типовые инструкции по технике безопасности.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76375" algn="l"/>
              </a:tabLst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91460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 descr="Исторический фон для презентации Бесплатные фоны для презентаций PowerPoin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9684"/>
            <a:ext cx="8820980" cy="656837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9011" y="3543623"/>
            <a:ext cx="2045438" cy="2445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548681"/>
            <a:ext cx="4248473" cy="2232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543622"/>
            <a:ext cx="1666645" cy="2432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2993" y="577271"/>
            <a:ext cx="1885728" cy="2203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3543623"/>
            <a:ext cx="2174155" cy="2432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1810" y="3519342"/>
            <a:ext cx="1743075" cy="2445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577270"/>
            <a:ext cx="1656185" cy="2203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41994" y="2822919"/>
            <a:ext cx="13178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  <a:latin typeface="Times New Roman"/>
              </a:rPr>
              <a:t>Декупаж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31019" y="2865598"/>
            <a:ext cx="20896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Роспись по стеклу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92841" y="2870896"/>
            <a:ext cx="9046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</a:rPr>
              <a:t>Крупы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56103" y="6180224"/>
            <a:ext cx="16530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</a:rPr>
              <a:t>Солёное тесто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45931" y="6041724"/>
            <a:ext cx="122533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</a:rPr>
              <a:t>Точечная 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</a:rPr>
              <a:t>роспись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10453" y="6133824"/>
            <a:ext cx="22148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Газетные трубочки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062997" y="6131683"/>
            <a:ext cx="11642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Пейп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-арт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71658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975" y="260648"/>
            <a:ext cx="8640960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72975" y="260648"/>
            <a:ext cx="8640960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endParaRPr lang="ru-RU" sz="2000" b="1" dirty="0" smtClean="0">
              <a:solidFill>
                <a:srgbClr val="C00000"/>
              </a:solidFill>
              <a:latin typeface="Times New Roman"/>
            </a:endParaRPr>
          </a:p>
          <a:p>
            <a:pPr lvl="0">
              <a:defRPr/>
            </a:pPr>
            <a:r>
              <a:rPr lang="ru-RU" sz="2000" b="1" dirty="0" smtClean="0">
                <a:solidFill>
                  <a:srgbClr val="C00000"/>
                </a:solidFill>
                <a:latin typeface="Times New Roman"/>
              </a:rPr>
              <a:t>     Цель </a:t>
            </a:r>
            <a:r>
              <a:rPr lang="ru-RU" sz="2000" b="1" dirty="0" smtClean="0">
                <a:solidFill>
                  <a:srgbClr val="B83D68">
                    <a:lumMod val="50000"/>
                  </a:srgbClr>
                </a:solidFill>
                <a:latin typeface="Times New Roman"/>
              </a:rPr>
              <a:t>–  декорировать бутылки  в технике </a:t>
            </a:r>
            <a:r>
              <a:rPr lang="ru-RU" sz="2000" b="1" dirty="0" err="1" smtClean="0">
                <a:solidFill>
                  <a:srgbClr val="B83D68">
                    <a:lumMod val="50000"/>
                  </a:srgbClr>
                </a:solidFill>
                <a:latin typeface="Times New Roman"/>
              </a:rPr>
              <a:t>пейп</a:t>
            </a:r>
            <a:r>
              <a:rPr lang="ru-RU" sz="2000" b="1" dirty="0" smtClean="0">
                <a:solidFill>
                  <a:srgbClr val="B83D68">
                    <a:lumMod val="50000"/>
                  </a:srgbClr>
                </a:solidFill>
                <a:latin typeface="Times New Roman"/>
              </a:rPr>
              <a:t>-арт.</a:t>
            </a:r>
            <a:endParaRPr lang="ru-RU" sz="2000" b="1" dirty="0">
              <a:solidFill>
                <a:srgbClr val="B83D68">
                  <a:lumMod val="50000"/>
                </a:srgbClr>
              </a:solidFill>
              <a:latin typeface="Times New Roman"/>
            </a:endParaRPr>
          </a:p>
          <a:p>
            <a:pPr lvl="0">
              <a:defRPr/>
            </a:pPr>
            <a:endParaRPr lang="ru-RU" sz="2400" b="1" dirty="0">
              <a:solidFill>
                <a:srgbClr val="C00000"/>
              </a:solidFill>
              <a:latin typeface="Times New Roman"/>
            </a:endParaRPr>
          </a:p>
          <a:p>
            <a:pPr lvl="0">
              <a:defRPr/>
            </a:pPr>
            <a:r>
              <a:rPr lang="ru-RU" sz="2000" b="1" dirty="0" smtClean="0">
                <a:solidFill>
                  <a:srgbClr val="C00000"/>
                </a:solidFill>
                <a:latin typeface="Times New Roman"/>
              </a:rPr>
              <a:t>    Задачи</a:t>
            </a:r>
            <a:r>
              <a:rPr lang="ru-RU" sz="2000" b="1" dirty="0">
                <a:solidFill>
                  <a:srgbClr val="C00000"/>
                </a:solidFill>
                <a:latin typeface="Times New Roman"/>
              </a:rPr>
              <a:t>:</a:t>
            </a:r>
          </a:p>
          <a:p>
            <a:pPr marL="342900" lvl="0" indent="-342900">
              <a:lnSpc>
                <a:spcPct val="150000"/>
              </a:lnSpc>
              <a:buFontTx/>
              <a:buAutoNum type="arabicParenR"/>
              <a:defRPr/>
            </a:pPr>
            <a:r>
              <a:rPr lang="ru-RU" sz="2000" b="1" dirty="0">
                <a:solidFill>
                  <a:srgbClr val="B83D68">
                    <a:lumMod val="50000"/>
                  </a:srgbClr>
                </a:solidFill>
                <a:latin typeface="Times New Roman"/>
              </a:rPr>
              <a:t>Узнать , </a:t>
            </a:r>
            <a:r>
              <a:rPr lang="ru-RU" sz="2000" b="1" dirty="0" smtClean="0">
                <a:solidFill>
                  <a:srgbClr val="B83D68">
                    <a:lumMod val="50000"/>
                  </a:srgbClr>
                </a:solidFill>
                <a:latin typeface="Times New Roman"/>
              </a:rPr>
              <a:t>когда </a:t>
            </a:r>
            <a:r>
              <a:rPr lang="ru-RU" sz="2000" b="1" dirty="0">
                <a:solidFill>
                  <a:srgbClr val="B83D68">
                    <a:lumMod val="50000"/>
                  </a:srgbClr>
                </a:solidFill>
                <a:latin typeface="Times New Roman"/>
              </a:rPr>
              <a:t>появилась  эта техника и научиться </a:t>
            </a:r>
            <a:r>
              <a:rPr lang="ru-RU" sz="2000" b="1" dirty="0" smtClean="0">
                <a:solidFill>
                  <a:srgbClr val="B83D68">
                    <a:lumMod val="50000"/>
                  </a:srgbClr>
                </a:solidFill>
                <a:latin typeface="Times New Roman"/>
              </a:rPr>
              <a:t>приёмам  </a:t>
            </a:r>
            <a:r>
              <a:rPr lang="ru-RU" sz="2000" b="1" dirty="0">
                <a:solidFill>
                  <a:srgbClr val="B83D68">
                    <a:lumMod val="50000"/>
                  </a:srgbClr>
                </a:solidFill>
                <a:latin typeface="Times New Roman"/>
              </a:rPr>
              <a:t>работы  в технике </a:t>
            </a:r>
            <a:r>
              <a:rPr lang="ru-RU" sz="2000" b="1" dirty="0" err="1" smtClean="0">
                <a:solidFill>
                  <a:srgbClr val="B83D68">
                    <a:lumMod val="50000"/>
                  </a:srgbClr>
                </a:solidFill>
                <a:latin typeface="Times New Roman"/>
              </a:rPr>
              <a:t>пейп</a:t>
            </a:r>
            <a:r>
              <a:rPr lang="ru-RU" sz="2000" b="1" dirty="0" smtClean="0">
                <a:solidFill>
                  <a:srgbClr val="B83D68">
                    <a:lumMod val="50000"/>
                  </a:srgbClr>
                </a:solidFill>
                <a:latin typeface="Times New Roman"/>
              </a:rPr>
              <a:t>-арт.</a:t>
            </a:r>
            <a:endParaRPr lang="ru-RU" sz="2000" b="1" dirty="0">
              <a:solidFill>
                <a:srgbClr val="B83D68">
                  <a:lumMod val="50000"/>
                </a:srgbClr>
              </a:solidFill>
              <a:latin typeface="Times New Roman"/>
            </a:endParaRPr>
          </a:p>
          <a:p>
            <a:pPr marL="342900" lvl="0" indent="-342900">
              <a:lnSpc>
                <a:spcPct val="150000"/>
              </a:lnSpc>
              <a:buFontTx/>
              <a:buAutoNum type="arabicParenR"/>
              <a:defRPr/>
            </a:pPr>
            <a:r>
              <a:rPr lang="ru-RU" sz="2000" b="1" dirty="0">
                <a:solidFill>
                  <a:srgbClr val="B83D68">
                    <a:lumMod val="50000"/>
                  </a:srgbClr>
                </a:solidFill>
                <a:latin typeface="Times New Roman"/>
              </a:rPr>
              <a:t>Разработать </a:t>
            </a:r>
            <a:r>
              <a:rPr lang="ru-RU" sz="2000" b="1" dirty="0" smtClean="0">
                <a:solidFill>
                  <a:srgbClr val="B83D68">
                    <a:lumMod val="50000"/>
                  </a:srgbClr>
                </a:solidFill>
                <a:latin typeface="Times New Roman"/>
              </a:rPr>
              <a:t>технологические карты и декорировать бутыли,  </a:t>
            </a:r>
            <a:r>
              <a:rPr lang="ru-RU" sz="2000" b="1" dirty="0">
                <a:solidFill>
                  <a:srgbClr val="B83D68">
                    <a:lumMod val="50000"/>
                  </a:srgbClr>
                </a:solidFill>
                <a:latin typeface="Times New Roman"/>
              </a:rPr>
              <a:t>соблюдая </a:t>
            </a:r>
            <a:r>
              <a:rPr lang="ru-RU" sz="2000" b="1" dirty="0" smtClean="0">
                <a:solidFill>
                  <a:srgbClr val="B83D68">
                    <a:lumMod val="50000"/>
                  </a:srgbClr>
                </a:solidFill>
                <a:latin typeface="Times New Roman"/>
              </a:rPr>
              <a:t> безопасные приёмы работы.</a:t>
            </a:r>
            <a:endParaRPr lang="ru-RU" sz="2000" b="1" dirty="0">
              <a:solidFill>
                <a:srgbClr val="B83D68">
                  <a:lumMod val="50000"/>
                </a:srgbClr>
              </a:solidFill>
              <a:latin typeface="Times New Roman"/>
            </a:endParaRPr>
          </a:p>
          <a:p>
            <a:pPr marL="342900" lvl="0" indent="-342900">
              <a:lnSpc>
                <a:spcPct val="150000"/>
              </a:lnSpc>
              <a:buFontTx/>
              <a:buAutoNum type="arabicParenR"/>
              <a:defRPr/>
            </a:pPr>
            <a:r>
              <a:rPr lang="ru-RU" sz="2000" b="1" dirty="0">
                <a:solidFill>
                  <a:srgbClr val="B83D68">
                    <a:lumMod val="50000"/>
                  </a:srgbClr>
                </a:solidFill>
                <a:latin typeface="Times New Roman"/>
              </a:rPr>
              <a:t>Выполнить расчёт материальных затрат на изготовление  </a:t>
            </a:r>
            <a:r>
              <a:rPr lang="ru-RU" sz="2000" b="1" dirty="0" smtClean="0">
                <a:solidFill>
                  <a:srgbClr val="B83D68">
                    <a:lumMod val="50000"/>
                  </a:srgbClr>
                </a:solidFill>
                <a:latin typeface="Times New Roman"/>
              </a:rPr>
              <a:t>изделий  </a:t>
            </a:r>
            <a:r>
              <a:rPr lang="ru-RU" sz="2000" b="1" dirty="0">
                <a:solidFill>
                  <a:srgbClr val="B83D68">
                    <a:lumMod val="50000"/>
                  </a:srgbClr>
                </a:solidFill>
                <a:latin typeface="Times New Roman"/>
              </a:rPr>
              <a:t>и  разработать рекламный проспект с </a:t>
            </a:r>
            <a:r>
              <a:rPr lang="ru-RU" sz="2000" b="1" dirty="0" smtClean="0">
                <a:solidFill>
                  <a:srgbClr val="B83D68">
                    <a:lumMod val="50000"/>
                  </a:srgbClr>
                </a:solidFill>
                <a:latin typeface="Times New Roman"/>
              </a:rPr>
              <a:t>целью их  </a:t>
            </a:r>
            <a:r>
              <a:rPr lang="ru-RU" sz="2000" b="1" dirty="0">
                <a:solidFill>
                  <a:srgbClr val="B83D68">
                    <a:lumMod val="50000"/>
                  </a:srgbClr>
                </a:solidFill>
                <a:latin typeface="Times New Roman"/>
              </a:rPr>
              <a:t>реализации </a:t>
            </a:r>
            <a:r>
              <a:rPr lang="ru-RU" sz="2000" b="1" dirty="0" smtClean="0">
                <a:solidFill>
                  <a:srgbClr val="B83D68">
                    <a:lumMod val="50000"/>
                  </a:srgbClr>
                </a:solidFill>
                <a:latin typeface="Times New Roman"/>
              </a:rPr>
              <a:t>.</a:t>
            </a:r>
            <a:endParaRPr lang="ru-RU" sz="2000" b="1" dirty="0">
              <a:solidFill>
                <a:srgbClr val="B83D68">
                  <a:lumMod val="50000"/>
                </a:srgbClr>
              </a:solidFill>
              <a:latin typeface="Times New Roman"/>
            </a:endParaRPr>
          </a:p>
          <a:p>
            <a:pPr marL="342900" lvl="0" indent="-342900">
              <a:lnSpc>
                <a:spcPct val="150000"/>
              </a:lnSpc>
              <a:buFontTx/>
              <a:buAutoNum type="arabicParenR"/>
              <a:defRPr/>
            </a:pPr>
            <a:r>
              <a:rPr lang="ru-RU" sz="2000" b="1" dirty="0">
                <a:solidFill>
                  <a:srgbClr val="F4E7ED">
                    <a:lumMod val="25000"/>
                  </a:srgbClr>
                </a:solidFill>
                <a:latin typeface="Times New Roman"/>
              </a:rPr>
              <a:t>совершенствовать свои умения и навыки в области декоративно-прикладного творчества, используя творческий подход к работе.</a:t>
            </a:r>
          </a:p>
          <a:p>
            <a:pPr marL="342900" lvl="0" indent="-342900">
              <a:lnSpc>
                <a:spcPct val="150000"/>
              </a:lnSpc>
              <a:buFontTx/>
              <a:buAutoNum type="arabicParenR"/>
              <a:defRPr/>
            </a:pPr>
            <a:endParaRPr lang="ru-RU" sz="2000" b="1" dirty="0">
              <a:solidFill>
                <a:srgbClr val="B83D68">
                  <a:lumMod val="50000"/>
                </a:srgbClr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561969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 descr="Исторический фон для презентации Бесплатные фоны для презентаций PowerPoin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712968" cy="63367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627784" y="548680"/>
            <a:ext cx="42734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small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/>
                <a:ea typeface="+mj-ea"/>
                <a:cs typeface="+mj-cs"/>
              </a:rPr>
              <a:t>Историческая справка</a:t>
            </a:r>
            <a:r>
              <a:rPr kumimoji="0" lang="en-US" sz="2800" b="1" i="0" u="none" strike="noStrike" kern="0" cap="small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/>
                <a:ea typeface="+mj-ea"/>
                <a:cs typeface="+mj-cs"/>
              </a:rPr>
              <a:t>.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pic>
        <p:nvPicPr>
          <p:cNvPr id="5122" name="Рисунок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96751"/>
            <a:ext cx="2160240" cy="2952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941390" y="1340768"/>
            <a:ext cx="602309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ffectLst/>
                <a:latin typeface="Times New Roman"/>
                <a:ea typeface="Times New Roman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effectLst/>
                <a:latin typeface="Times New Roman"/>
                <a:ea typeface="Times New Roman"/>
              </a:rPr>
              <a:t>Пейп-арт</a:t>
            </a:r>
            <a:r>
              <a:rPr lang="ru-RU" b="1" dirty="0" smtClean="0">
                <a:solidFill>
                  <a:srgbClr val="C0000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/>
                <a:ea typeface="Times New Roman"/>
              </a:rPr>
              <a:t>- это авторская техника Татьяны Сорокиной,  жительницы города Николаева. Татьяна – поэт, художник, дизайнер, руководитель студии литературного и изобразительного творчества «Акварель». Начало эта техника берет с 2000г. 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35746" y="2696759"/>
            <a:ext cx="595109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/>
                <a:ea typeface="Times New Roman"/>
              </a:rPr>
              <a:t>Название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/>
                <a:ea typeface="Times New Roman"/>
              </a:rPr>
              <a:t>пейп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/>
                <a:ea typeface="Times New Roman"/>
              </a:rPr>
              <a:t>-арт переводится с английского как "бумажное искусство".   С помощью бумаги, клея ПВА и подручных материалов он позволяет имитировать различные поверхности - металл, керамику, кость, дерево, кожу, а также "рисовать" удивительно красивые картины и даже "ткать" гобелены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4499683"/>
            <a:ext cx="687678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/>
                <a:ea typeface="Times New Roman"/>
              </a:rPr>
              <a:t>Основой для работ могут быть куски фанеры, картонные коробки, старая посуда, подносы, бутылки и т. д. Иными словами,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/>
                <a:ea typeface="Times New Roman"/>
              </a:rPr>
              <a:t>пейп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/>
                <a:ea typeface="Times New Roman"/>
              </a:rPr>
              <a:t>-арт способен дать вторую жизнь ненужным вещам, преобразив их в соответствии с любой вашей идеей. Несмотря на кажущуюся недолговечность "бумажного искусства", работы, выполненные в этой технике, очень прочны и могут радовать вас много лет. 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125" name="Рисунок 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36" y="4445501"/>
            <a:ext cx="2171700" cy="212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149341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 descr="Исторический фон для презентации Бесплатные фоны для презентаций PowerPoin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776" y="233722"/>
            <a:ext cx="8604448" cy="645291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419471" y="548680"/>
            <a:ext cx="23050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small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/>
                <a:ea typeface="+mj-ea"/>
                <a:cs typeface="+mj-cs"/>
              </a:rPr>
              <a:t>Выбор идеи.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050" name="Рисунок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394" y="1511768"/>
            <a:ext cx="1512168" cy="2718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81016" y="691900"/>
            <a:ext cx="16195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u="sng" dirty="0" smtClean="0">
                <a:solidFill>
                  <a:srgbClr val="C00000"/>
                </a:solidFill>
                <a:latin typeface="Times New Roman"/>
                <a:ea typeface="Times New Roman"/>
              </a:rPr>
              <a:t>Бутылка</a:t>
            </a:r>
          </a:p>
          <a:p>
            <a:pPr algn="ctr"/>
            <a:r>
              <a:rPr lang="ru-RU" b="1" u="sng" dirty="0" smtClean="0">
                <a:solidFill>
                  <a:srgbClr val="C00000"/>
                </a:solidFill>
                <a:latin typeface="Times New Roman"/>
                <a:ea typeface="Times New Roman"/>
              </a:rPr>
              <a:t> </a:t>
            </a:r>
            <a:r>
              <a:rPr lang="ru-RU" b="1" u="sng" dirty="0">
                <a:solidFill>
                  <a:srgbClr val="C00000"/>
                </a:solidFill>
                <a:latin typeface="Times New Roman"/>
                <a:ea typeface="Times New Roman"/>
              </a:rPr>
              <a:t>с </a:t>
            </a:r>
            <a:r>
              <a:rPr lang="ru-RU" b="1" u="sng" dirty="0" err="1">
                <a:solidFill>
                  <a:srgbClr val="C00000"/>
                </a:solidFill>
                <a:latin typeface="Times New Roman"/>
                <a:ea typeface="Times New Roman"/>
              </a:rPr>
              <a:t>секретиком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2228" y="364014"/>
            <a:ext cx="10898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Идея №1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6156175" y="249300"/>
            <a:ext cx="2520281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Идея №2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b="1" i="0" u="sng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Бутылка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«Морозные узоры».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744695" y="2020101"/>
            <a:ext cx="33843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b="1" dirty="0">
                <a:solidFill>
                  <a:srgbClr val="C00000"/>
                </a:solidFill>
                <a:latin typeface="Times New Roman"/>
                <a:ea typeface="Times New Roman"/>
              </a:rPr>
              <a:t>«</a:t>
            </a:r>
            <a:r>
              <a:rPr lang="ru-RU" b="1" u="sng" dirty="0" smtClean="0">
                <a:solidFill>
                  <a:srgbClr val="C00000"/>
                </a:solidFill>
                <a:latin typeface="Times New Roman"/>
                <a:ea typeface="Times New Roman"/>
              </a:rPr>
              <a:t>Бутылочные   </a:t>
            </a:r>
            <a:r>
              <a:rPr lang="ru-RU" b="1" u="sng" dirty="0">
                <a:solidFill>
                  <a:srgbClr val="C00000"/>
                </a:solidFill>
                <a:latin typeface="Times New Roman"/>
                <a:ea typeface="Times New Roman"/>
              </a:rPr>
              <a:t>метаморфозы»</a:t>
            </a:r>
            <a:endParaRPr lang="ru-RU" sz="1600" dirty="0">
              <a:solidFill>
                <a:srgbClr val="C00000"/>
              </a:solidFill>
              <a:effectLst/>
              <a:latin typeface="Times New Roman"/>
              <a:ea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65217" y="1643625"/>
            <a:ext cx="11272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rgbClr val="C0504D">
                    <a:lumMod val="50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Идея </a:t>
            </a:r>
            <a:r>
              <a:rPr lang="ru-RU" altLang="ru-RU" dirty="0" smtClean="0">
                <a:solidFill>
                  <a:srgbClr val="C0504D">
                    <a:lumMod val="50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№3 </a:t>
            </a:r>
            <a:endParaRPr lang="ru-RU" altLang="ru-RU" dirty="0">
              <a:solidFill>
                <a:srgbClr val="C0504D">
                  <a:lumMod val="50000"/>
                </a:srgb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IMG_20141210_07422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785" y="2579956"/>
            <a:ext cx="3528390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8140" y="4648314"/>
            <a:ext cx="1610284" cy="1924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308" y="4614355"/>
            <a:ext cx="1615866" cy="205894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8140" y="1604102"/>
            <a:ext cx="1610284" cy="204728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7038357" y="3861048"/>
            <a:ext cx="10695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Идея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№5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156175" y="4230380"/>
            <a:ext cx="26689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u="sng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Бутылка «Денежная»</a:t>
            </a:r>
            <a:endParaRPr lang="ru-RU" alt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296830" y="6221709"/>
            <a:ext cx="38430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u="sng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Бутылки «Блондинка и брюнетка»</a:t>
            </a:r>
            <a:endParaRPr lang="ru-RU" alt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414753" y="5833857"/>
            <a:ext cx="10695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dirty="0">
                <a:solidFill>
                  <a:srgbClr val="C0504D">
                    <a:lumMod val="50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Идея </a:t>
            </a:r>
            <a:r>
              <a:rPr lang="ru-RU" altLang="ru-RU" dirty="0" smtClean="0">
                <a:solidFill>
                  <a:srgbClr val="C0504D">
                    <a:lumMod val="50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№4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149341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 descr="Исторический фон для презентации Бесплатные фоны для презентаций PowerPoin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151" y="260648"/>
            <a:ext cx="8712968" cy="63367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466380" y="764704"/>
            <a:ext cx="2190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small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/>
                <a:ea typeface="+mj-ea"/>
                <a:cs typeface="+mj-cs"/>
              </a:rPr>
              <a:t>Материалы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22004" y="177281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  <a:tabLst>
                <a:tab pos="2628900" algn="l"/>
              </a:tabLst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Туалетная бумага   или салфетки 	 </a:t>
            </a:r>
            <a:endParaRPr lang="ru-RU" sz="1600" dirty="0">
              <a:effectLst/>
              <a:latin typeface="Times New Roman"/>
              <a:ea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14954" y="2276872"/>
            <a:ext cx="31861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Клей ПВА и «Момент -гель»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50899" y="2663244"/>
            <a:ext cx="21954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Акриловые краски</a:t>
            </a:r>
            <a:endParaRPr lang="ru-RU" sz="1600" dirty="0">
              <a:effectLst/>
              <a:latin typeface="Times New Roman"/>
              <a:ea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678583" y="3059668"/>
            <a:ext cx="18588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Акриловый лак</a:t>
            </a:r>
            <a:endParaRPr lang="ru-RU" sz="1600" dirty="0">
              <a:effectLst/>
              <a:latin typeface="Times New Roman"/>
              <a:ea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48735" y="3486381"/>
            <a:ext cx="19185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Бутылки, колбы</a:t>
            </a:r>
            <a:endParaRPr lang="ru-RU" sz="1600" dirty="0">
              <a:effectLst/>
              <a:latin typeface="Times New Roman"/>
              <a:ea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43808" y="4026932"/>
            <a:ext cx="37444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Половинки  гороха</a:t>
            </a:r>
            <a:endParaRPr lang="ru-RU" sz="1600" dirty="0">
              <a:effectLst/>
              <a:latin typeface="Times New Roman"/>
              <a:ea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014954" y="4413304"/>
            <a:ext cx="41264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Декоративные стеклянные  камешки</a:t>
            </a:r>
            <a:endParaRPr lang="ru-RU" sz="1600" dirty="0">
              <a:effectLst/>
              <a:latin typeface="Times New Roman"/>
              <a:ea typeface="Times New Roman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526" y="5058162"/>
            <a:ext cx="1428750" cy="1315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7796" y="997224"/>
            <a:ext cx="1492359" cy="164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97224"/>
            <a:ext cx="1454949" cy="1688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316" y="3059668"/>
            <a:ext cx="14287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4168" y="3059668"/>
            <a:ext cx="14287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1405" y="3094735"/>
            <a:ext cx="14287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9" name="Picture 1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5607" y="5058162"/>
            <a:ext cx="934946" cy="1355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0" name="Picture 1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5028560"/>
            <a:ext cx="14287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1" name="Picture 1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5953" y="5028560"/>
            <a:ext cx="100012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3" name="Picture 15" descr="PB291186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8748" y="5018243"/>
            <a:ext cx="1266823" cy="1449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149341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 descr="Исторический фон для презентации Бесплатные фоны для презентаций PowerPoin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426" y="180559"/>
            <a:ext cx="8712968" cy="641679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03646" y="2875002"/>
            <a:ext cx="11727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ножницы</a:t>
            </a:r>
            <a:endParaRPr lang="ru-RU" sz="1600" dirty="0">
              <a:effectLst/>
              <a:latin typeface="Times New Roman"/>
              <a:ea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620688"/>
            <a:ext cx="79928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small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/>
                <a:ea typeface="+mj-ea"/>
                <a:cs typeface="+mj-cs"/>
              </a:rPr>
              <a:t>Инструменты и приспособления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5" name="Picture 6" descr="C:\Users\HomeR\Desktop\мат\t04534-dur177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6262" y="1480996"/>
            <a:ext cx="1388780" cy="138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62160" y="5329427"/>
            <a:ext cx="12343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карандаш</a:t>
            </a:r>
            <a:endParaRPr lang="ru-RU" sz="1600" dirty="0">
              <a:effectLst/>
              <a:latin typeface="Times New Roman"/>
              <a:ea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78827" y="2894002"/>
            <a:ext cx="11221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effectLst/>
                <a:latin typeface="Times New Roman"/>
                <a:ea typeface="Times New Roman"/>
              </a:rPr>
              <a:t>Клеёнка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516216" y="2894002"/>
            <a:ext cx="11081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9525" algn="ctr">
              <a:spcAft>
                <a:spcPts val="0"/>
              </a:spcAft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Поролон</a:t>
            </a:r>
            <a:endParaRPr lang="ru-RU" sz="1600" dirty="0">
              <a:effectLst/>
              <a:latin typeface="Times New Roman"/>
              <a:ea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30556" y="5307287"/>
            <a:ext cx="24050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Кисти для краски</a:t>
            </a:r>
            <a:endParaRPr lang="ru-RU" sz="1600" dirty="0" smtClean="0">
              <a:effectLst/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№4, №2</a:t>
            </a:r>
            <a:endParaRPr lang="ru-RU" sz="1600" dirty="0">
              <a:effectLst/>
              <a:latin typeface="Times New Roman"/>
              <a:ea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576794" y="5320372"/>
            <a:ext cx="17954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Кисти для клея, лака</a:t>
            </a:r>
            <a:endParaRPr lang="ru-RU" sz="1600" dirty="0">
              <a:effectLst/>
              <a:latin typeface="Times New Roman"/>
              <a:ea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196537" y="5320372"/>
            <a:ext cx="26026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Ёмкость для воды</a:t>
            </a:r>
            <a:endParaRPr lang="ru-RU" sz="1600" dirty="0">
              <a:effectLst/>
              <a:latin typeface="Times New Roman"/>
              <a:ea typeface="Times New Roman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7670" y="3623678"/>
            <a:ext cx="14287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623678"/>
            <a:ext cx="150353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6436" y="1441026"/>
            <a:ext cx="20955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3599589"/>
            <a:ext cx="1584176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5397" y="3623940"/>
            <a:ext cx="1900820" cy="142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1628" y="1480996"/>
            <a:ext cx="19050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149341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 descr="Исторический фон для презентации Бесплатные фоны для презентаций PowerPoin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000" y="188639"/>
            <a:ext cx="8712968" cy="64720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23703" y="548680"/>
            <a:ext cx="43924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Приёмы  работы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pic>
        <p:nvPicPr>
          <p:cNvPr id="3074" name="Рисунок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457" y="1412776"/>
            <a:ext cx="2247206" cy="1584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Рисунок 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8407" y="1445731"/>
            <a:ext cx="2187184" cy="1551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Рисунок 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93249"/>
            <a:ext cx="2160240" cy="1623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Рисунок 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577" y="4474271"/>
            <a:ext cx="2247206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Рисунок 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6730" y="4474272"/>
            <a:ext cx="2160239" cy="1512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43159" y="3122087"/>
            <a:ext cx="2923801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Отрезать от сложенной вдвое бумажной салфетки </a:t>
            </a:r>
          </a:p>
          <a:p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полоску 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шириной 1-1,5 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391345" y="3122087"/>
            <a:ext cx="24572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Скрутить сухую полоску бумаги, слегка растягивая её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будто ссучивая 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пряжу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084168" y="3152864"/>
            <a:ext cx="218965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Взять заготовку за один конец и окунуть в 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ёмкость  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водой.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863163" y="4322414"/>
            <a:ext cx="351356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Осторожно отжать воду, прокатывая нить между  ладонями. Если нить рвётся, положить нить на х/б   ткань. Кончиками пальцев прокатать по всей длине. Ткань впитает воду и нить получится аккуратной.</a:t>
            </a:r>
            <a:endParaRPr lang="ru-RU" sz="16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49341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 descr="Исторический фон для презентации Бесплатные фоны для презентаций PowerPoin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044" y="260648"/>
            <a:ext cx="8712968" cy="63367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31640" y="548680"/>
            <a:ext cx="69127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small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Последовательность   изготовления.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PB08116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12777"/>
            <a:ext cx="1872208" cy="237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Рисунок 9" descr="http://cs618728.vk.me/v618728117/1caaa/uOt2T4jSZuQ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412776"/>
            <a:ext cx="2001838" cy="2371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 descr="http://cs618728.vk.me/v618728117/1ca9c/LpCZyBN4IBY.jpg"/>
          <p:cNvPicPr>
            <a:picLocks noChangeAspect="1" noChangeArrowheads="1"/>
          </p:cNvPicPr>
          <p:nvPr/>
        </p:nvPicPr>
        <p:blipFill>
          <a:blip r:embed="rId6" r:link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8056" y="1412776"/>
            <a:ext cx="1898650" cy="121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Рисунок 4" descr="http://cs618728.vk.me/v618728117/1ca99/YvHtp6abg70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6944" y="2598726"/>
            <a:ext cx="1909762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Рисунок 8" descr="http://cs618728.vk.me/v618728117/1cabe/KN-81KNmQds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000" y="4080835"/>
            <a:ext cx="1828800" cy="2372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Рисунок 5" descr="http://cs618728.vk.me/v618728117/1cac8/G8oS6h-OcTU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3803" y="4080835"/>
            <a:ext cx="1949450" cy="2372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Рисунок 7" descr="http://cs618728.vk.me/v618728117/1cadc/UzMozj1rUuI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077072"/>
            <a:ext cx="1984375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149341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722</TotalTime>
  <Words>652</Words>
  <Application>Microsoft Office PowerPoint</Application>
  <PresentationFormat>Экран (4:3)</PresentationFormat>
  <Paragraphs>149</Paragraphs>
  <Slides>14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ЭКОНОМИЧЕСКОЕ ОБОСНОВАНИЕ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HomeR</dc:creator>
  <cp:lastModifiedBy>Admin</cp:lastModifiedBy>
  <cp:revision>51</cp:revision>
  <dcterms:created xsi:type="dcterms:W3CDTF">2014-12-08T18:11:58Z</dcterms:created>
  <dcterms:modified xsi:type="dcterms:W3CDTF">2015-10-23T12:03:27Z</dcterms:modified>
</cp:coreProperties>
</file>